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2" r:id="rId8"/>
    <p:sldId id="273" r:id="rId9"/>
    <p:sldId id="274" r:id="rId10"/>
    <p:sldId id="275" r:id="rId11"/>
    <p:sldId id="276" r:id="rId12"/>
    <p:sldId id="277" r:id="rId13"/>
    <p:sldId id="278" r:id="rId14"/>
    <p:sldId id="281" r:id="rId15"/>
    <p:sldId id="279" r:id="rId16"/>
    <p:sldId id="280"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ison Coolidge" initials="MC" lastIdx="1" clrIdx="0">
    <p:extLst>
      <p:ext uri="{19B8F6BF-5375-455C-9EA6-DF929625EA0E}">
        <p15:presenceInfo xmlns:p15="http://schemas.microsoft.com/office/powerpoint/2012/main" userId="61d8aebdca6d3e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50" d="100"/>
          <a:sy n="50" d="100"/>
        </p:scale>
        <p:origin x="702"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4/27/2020</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4/27/2020</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hyperlink" Target="https://blogs.worldbank.org/transport/some-solutions-improving-pedestrian-safet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hyperlink" Target="https://www.forbes.com/sites/scottbeyer/2015/03/28/improving-pedestrian-safety-is-about-the-small-stuff/#1e9abb5d2058" TargetMode="External"/><Relationship Id="rId4" Type="http://schemas.openxmlformats.org/officeDocument/2006/relationships/hyperlink" Target="https://www.sfmta.com/about-sfmta/blog/%E2%80%9Cdaylighting%E2%80%9D-makes-san-francisco-crosswalks-safer"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New York Incident Report5">
            <a:extLst>
              <a:ext uri="{FF2B5EF4-FFF2-40B4-BE49-F238E27FC236}">
                <a16:creationId xmlns:a16="http://schemas.microsoft.com/office/drawing/2014/main" id="{5292DD5E-5209-450C-9CA1-BFF503F81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New York Incident Report15">
            <a:extLst>
              <a:ext uri="{FF2B5EF4-FFF2-40B4-BE49-F238E27FC236}">
                <a16:creationId xmlns:a16="http://schemas.microsoft.com/office/drawing/2014/main" id="{03F6FDF1-D888-4647-831A-1F392077D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
        <p:nvSpPr>
          <p:cNvPr id="2" name="Rectangle 1">
            <a:extLst>
              <a:ext uri="{FF2B5EF4-FFF2-40B4-BE49-F238E27FC236}">
                <a16:creationId xmlns:a16="http://schemas.microsoft.com/office/drawing/2014/main" id="{53DD4869-3AE9-4AD9-9B13-DF7319C3463C}"/>
              </a:ext>
            </a:extLst>
          </p:cNvPr>
          <p:cNvSpPr/>
          <p:nvPr/>
        </p:nvSpPr>
        <p:spPr>
          <a:xfrm>
            <a:off x="5977217" y="3244334"/>
            <a:ext cx="237566" cy="369332"/>
          </a:xfrm>
          <a:prstGeom prst="rect">
            <a:avLst/>
          </a:prstGeom>
        </p:spPr>
        <p:txBody>
          <a:bodyPr wrap="none">
            <a:spAutoFit/>
          </a:bodyPr>
          <a:lstStyle/>
          <a:p>
            <a:r>
              <a:rPr lang="en-US" dirty="0"/>
              <a:t> </a:t>
            </a:r>
          </a:p>
        </p:txBody>
      </p:sp>
      <p:pic>
        <p:nvPicPr>
          <p:cNvPr id="3" name="Picture 2">
            <a:extLst>
              <a:ext uri="{FF2B5EF4-FFF2-40B4-BE49-F238E27FC236}">
                <a16:creationId xmlns:a16="http://schemas.microsoft.com/office/drawing/2014/main" id="{E69B3441-A224-4970-ADB2-9BF6BB478BC1}"/>
              </a:ext>
            </a:extLst>
          </p:cNvPr>
          <p:cNvPicPr>
            <a:picLocks noChangeAspect="1"/>
          </p:cNvPicPr>
          <p:nvPr/>
        </p:nvPicPr>
        <p:blipFill>
          <a:blip r:embed="rId3"/>
          <a:stretch>
            <a:fillRect/>
          </a:stretch>
        </p:blipFill>
        <p:spPr>
          <a:xfrm>
            <a:off x="455612" y="1331912"/>
            <a:ext cx="9096375" cy="1019175"/>
          </a:xfrm>
          <a:prstGeom prst="rect">
            <a:avLst/>
          </a:prstGeom>
        </p:spPr>
      </p:pic>
      <p:sp>
        <p:nvSpPr>
          <p:cNvPr id="6" name="Rectangle 5">
            <a:extLst>
              <a:ext uri="{FF2B5EF4-FFF2-40B4-BE49-F238E27FC236}">
                <a16:creationId xmlns:a16="http://schemas.microsoft.com/office/drawing/2014/main" id="{6AB76BDF-1FD3-4CA9-B717-E5EEDCE8753E}"/>
              </a:ext>
            </a:extLst>
          </p:cNvPr>
          <p:cNvSpPr/>
          <p:nvPr/>
        </p:nvSpPr>
        <p:spPr>
          <a:xfrm>
            <a:off x="455612" y="2567643"/>
            <a:ext cx="6096000" cy="3170099"/>
          </a:xfrm>
          <a:prstGeom prst="rect">
            <a:avLst/>
          </a:prstGeom>
        </p:spPr>
        <p:txBody>
          <a:bodyPr>
            <a:spAutoFit/>
          </a:bodyPr>
          <a:lstStyle/>
          <a:p>
            <a:pPr>
              <a:spcAft>
                <a:spcPts val="1600"/>
              </a:spcAft>
            </a:pPr>
            <a:r>
              <a:rPr lang="en-US" dirty="0">
                <a:solidFill>
                  <a:srgbClr val="666666"/>
                </a:solidFill>
                <a:latin typeface="Roboto"/>
              </a:rPr>
              <a:t>The world bank blogs stated that </a:t>
            </a:r>
          </a:p>
          <a:p>
            <a:pPr>
              <a:spcAft>
                <a:spcPts val="1600"/>
              </a:spcAft>
            </a:pPr>
            <a:r>
              <a:rPr lang="en-US" dirty="0">
                <a:solidFill>
                  <a:srgbClr val="666666"/>
                </a:solidFill>
                <a:latin typeface="Roboto"/>
              </a:rPr>
              <a:t>“</a:t>
            </a:r>
            <a:r>
              <a:rPr lang="en-US" dirty="0">
                <a:solidFill>
                  <a:srgbClr val="666666"/>
                </a:solidFill>
                <a:highlight>
                  <a:srgbClr val="FFFF00"/>
                </a:highlight>
                <a:latin typeface="Roboto"/>
              </a:rPr>
              <a:t>At 30 km per hour, a pedestrian has a 90% chance to survive an impact</a:t>
            </a:r>
            <a:r>
              <a:rPr lang="en-US" dirty="0">
                <a:solidFill>
                  <a:srgbClr val="666666"/>
                </a:solidFill>
                <a:latin typeface="Roboto"/>
              </a:rPr>
              <a:t>. But if a vehicle hits you at 50 km/h while you’re walking down the street, that collision will have the same impact a falling from the fourth floor of a building.</a:t>
            </a:r>
            <a:endParaRPr lang="en-US" dirty="0"/>
          </a:p>
          <a:p>
            <a:pPr>
              <a:spcAft>
                <a:spcPts val="1600"/>
              </a:spcAft>
            </a:pPr>
            <a:r>
              <a:rPr lang="en-US" sz="1600" u="sng" dirty="0">
                <a:solidFill>
                  <a:srgbClr val="009384"/>
                </a:solidFill>
                <a:latin typeface="Roboto"/>
                <a:hlinkClick r:id="rId4"/>
              </a:rPr>
              <a:t>Some solutions for improving pedestrian safety</a:t>
            </a:r>
            <a:endParaRPr lang="en-US" dirty="0"/>
          </a:p>
          <a:p>
            <a:br>
              <a:rPr lang="en-US" dirty="0"/>
            </a:br>
            <a:endParaRPr lang="en-US" dirty="0"/>
          </a:p>
        </p:txBody>
      </p:sp>
    </p:spTree>
    <p:extLst>
      <p:ext uri="{BB962C8B-B14F-4D97-AF65-F5344CB8AC3E}">
        <p14:creationId xmlns:p14="http://schemas.microsoft.com/office/powerpoint/2010/main" val="9348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New York Incident Report21">
            <a:extLst>
              <a:ext uri="{FF2B5EF4-FFF2-40B4-BE49-F238E27FC236}">
                <a16:creationId xmlns:a16="http://schemas.microsoft.com/office/drawing/2014/main" id="{BA88EBAD-D795-43A7-B9A6-731B1429E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
        <p:nvSpPr>
          <p:cNvPr id="4" name="Rectangle 3">
            <a:extLst>
              <a:ext uri="{FF2B5EF4-FFF2-40B4-BE49-F238E27FC236}">
                <a16:creationId xmlns:a16="http://schemas.microsoft.com/office/drawing/2014/main" id="{81702663-CD8E-4BD0-AF2F-7C0B5C180F01}"/>
              </a:ext>
            </a:extLst>
          </p:cNvPr>
          <p:cNvSpPr/>
          <p:nvPr/>
        </p:nvSpPr>
        <p:spPr>
          <a:xfrm>
            <a:off x="7416799" y="1287462"/>
            <a:ext cx="3568701" cy="554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6CBC6B-9354-47DC-9768-0CE0A960E511}"/>
              </a:ext>
            </a:extLst>
          </p:cNvPr>
          <p:cNvPicPr>
            <a:picLocks noChangeAspect="1"/>
          </p:cNvPicPr>
          <p:nvPr/>
        </p:nvPicPr>
        <p:blipFill>
          <a:blip r:embed="rId3"/>
          <a:stretch>
            <a:fillRect/>
          </a:stretch>
        </p:blipFill>
        <p:spPr>
          <a:xfrm>
            <a:off x="340178" y="1287462"/>
            <a:ext cx="7686222" cy="5533645"/>
          </a:xfrm>
          <a:prstGeom prst="rect">
            <a:avLst/>
          </a:prstGeom>
        </p:spPr>
      </p:pic>
      <p:sp>
        <p:nvSpPr>
          <p:cNvPr id="7" name="TextBox 6">
            <a:extLst>
              <a:ext uri="{FF2B5EF4-FFF2-40B4-BE49-F238E27FC236}">
                <a16:creationId xmlns:a16="http://schemas.microsoft.com/office/drawing/2014/main" id="{5F9997A4-373A-4C78-B574-D36379D75DA3}"/>
              </a:ext>
            </a:extLst>
          </p:cNvPr>
          <p:cNvSpPr txBox="1"/>
          <p:nvPr/>
        </p:nvSpPr>
        <p:spPr>
          <a:xfrm>
            <a:off x="7837720" y="2761622"/>
            <a:ext cx="2387294" cy="2585323"/>
          </a:xfrm>
          <a:prstGeom prst="rect">
            <a:avLst/>
          </a:prstGeom>
          <a:noFill/>
        </p:spPr>
        <p:txBody>
          <a:bodyPr wrap="square" rtlCol="0">
            <a:spAutoFit/>
          </a:bodyPr>
          <a:lstStyle/>
          <a:p>
            <a:pPr algn="ctr"/>
            <a:r>
              <a:rPr lang="en-US" dirty="0"/>
              <a:t>What roads are most dangerous?</a:t>
            </a:r>
          </a:p>
          <a:p>
            <a:pPr algn="ctr"/>
            <a:endParaRPr lang="en-US" dirty="0"/>
          </a:p>
          <a:p>
            <a:pPr marL="342900" indent="-342900">
              <a:buAutoNum type="arabicPeriod"/>
            </a:pPr>
            <a:r>
              <a:rPr lang="en-US" dirty="0"/>
              <a:t>3</a:t>
            </a:r>
            <a:r>
              <a:rPr lang="en-US" baseline="30000" dirty="0"/>
              <a:t>rd</a:t>
            </a:r>
            <a:r>
              <a:rPr lang="en-US" dirty="0"/>
              <a:t> Ave</a:t>
            </a:r>
          </a:p>
          <a:p>
            <a:pPr marL="342900" indent="-342900">
              <a:buAutoNum type="arabicPeriod"/>
            </a:pPr>
            <a:r>
              <a:rPr lang="en-US" dirty="0"/>
              <a:t>2</a:t>
            </a:r>
            <a:r>
              <a:rPr lang="en-US" baseline="30000" dirty="0"/>
              <a:t>nd</a:t>
            </a:r>
            <a:r>
              <a:rPr lang="en-US" dirty="0"/>
              <a:t> Ave</a:t>
            </a:r>
          </a:p>
          <a:p>
            <a:pPr marL="342900" indent="-342900">
              <a:buAutoNum type="arabicPeriod"/>
            </a:pPr>
            <a:r>
              <a:rPr lang="en-US" dirty="0"/>
              <a:t>1</a:t>
            </a:r>
            <a:r>
              <a:rPr lang="en-US" baseline="30000" dirty="0"/>
              <a:t>st</a:t>
            </a:r>
            <a:r>
              <a:rPr lang="en-US" dirty="0"/>
              <a:t> Ave</a:t>
            </a:r>
          </a:p>
          <a:p>
            <a:pPr marL="342900" indent="-342900">
              <a:buAutoNum type="arabicPeriod"/>
            </a:pPr>
            <a:r>
              <a:rPr lang="en-US" dirty="0"/>
              <a:t>7</a:t>
            </a:r>
            <a:r>
              <a:rPr lang="en-US" baseline="30000" dirty="0"/>
              <a:t>th</a:t>
            </a:r>
            <a:r>
              <a:rPr lang="en-US" dirty="0"/>
              <a:t> Ave</a:t>
            </a:r>
          </a:p>
          <a:p>
            <a:pPr marL="342900" indent="-342900">
              <a:buAutoNum type="arabicPeriod"/>
            </a:pPr>
            <a:r>
              <a:rPr lang="en-US" dirty="0"/>
              <a:t>5</a:t>
            </a:r>
            <a:r>
              <a:rPr lang="en-US" baseline="30000" dirty="0"/>
              <a:t>th</a:t>
            </a:r>
            <a:r>
              <a:rPr lang="en-US" dirty="0"/>
              <a:t> Ave</a:t>
            </a:r>
          </a:p>
          <a:p>
            <a:endParaRPr lang="en-US" dirty="0"/>
          </a:p>
        </p:txBody>
      </p:sp>
    </p:spTree>
    <p:extLst>
      <p:ext uri="{BB962C8B-B14F-4D97-AF65-F5344CB8AC3E}">
        <p14:creationId xmlns:p14="http://schemas.microsoft.com/office/powerpoint/2010/main" val="130177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lide13" descr="New York Incident Report22">
            <a:extLst>
              <a:ext uri="{FF2B5EF4-FFF2-40B4-BE49-F238E27FC236}">
                <a16:creationId xmlns:a16="http://schemas.microsoft.com/office/drawing/2014/main" id="{FD3135C9-4217-470D-8C6A-EB4E36CA7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
        <p:nvSpPr>
          <p:cNvPr id="3" name="Rectangle 2">
            <a:extLst>
              <a:ext uri="{FF2B5EF4-FFF2-40B4-BE49-F238E27FC236}">
                <a16:creationId xmlns:a16="http://schemas.microsoft.com/office/drawing/2014/main" id="{DA81F365-4A7F-49E1-8840-06E10BEB66C9}"/>
              </a:ext>
            </a:extLst>
          </p:cNvPr>
          <p:cNvSpPr/>
          <p:nvPr/>
        </p:nvSpPr>
        <p:spPr>
          <a:xfrm>
            <a:off x="7416799" y="1287462"/>
            <a:ext cx="3568701" cy="554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A818AE-09EB-41D8-A60F-48C705E7CC8B}"/>
              </a:ext>
            </a:extLst>
          </p:cNvPr>
          <p:cNvPicPr>
            <a:picLocks noChangeAspect="1"/>
          </p:cNvPicPr>
          <p:nvPr/>
        </p:nvPicPr>
        <p:blipFill rotWithShape="1">
          <a:blip r:embed="rId3"/>
          <a:srcRect r="3013"/>
          <a:stretch/>
        </p:blipFill>
        <p:spPr>
          <a:xfrm>
            <a:off x="340177" y="1287462"/>
            <a:ext cx="7381423" cy="5631618"/>
          </a:xfrm>
          <a:prstGeom prst="rect">
            <a:avLst/>
          </a:prstGeom>
        </p:spPr>
      </p:pic>
      <p:sp>
        <p:nvSpPr>
          <p:cNvPr id="6" name="TextBox 5">
            <a:extLst>
              <a:ext uri="{FF2B5EF4-FFF2-40B4-BE49-F238E27FC236}">
                <a16:creationId xmlns:a16="http://schemas.microsoft.com/office/drawing/2014/main" id="{8C225FDC-3059-4704-8A3C-034876EC49F7}"/>
              </a:ext>
            </a:extLst>
          </p:cNvPr>
          <p:cNvSpPr txBox="1"/>
          <p:nvPr/>
        </p:nvSpPr>
        <p:spPr>
          <a:xfrm>
            <a:off x="7837720" y="2761622"/>
            <a:ext cx="2387294" cy="2308324"/>
          </a:xfrm>
          <a:prstGeom prst="rect">
            <a:avLst/>
          </a:prstGeom>
          <a:noFill/>
        </p:spPr>
        <p:txBody>
          <a:bodyPr wrap="square" rtlCol="0">
            <a:spAutoFit/>
          </a:bodyPr>
          <a:lstStyle/>
          <a:p>
            <a:pPr algn="ctr"/>
            <a:r>
              <a:rPr lang="en-US" dirty="0"/>
              <a:t>What roads are most dangerous?</a:t>
            </a:r>
          </a:p>
          <a:p>
            <a:pPr algn="ctr"/>
            <a:endParaRPr lang="en-US" dirty="0"/>
          </a:p>
          <a:p>
            <a:pPr marL="342900" indent="-342900">
              <a:buAutoNum type="arabicPeriod"/>
            </a:pPr>
            <a:r>
              <a:rPr lang="en-US" b="1" dirty="0"/>
              <a:t>1</a:t>
            </a:r>
            <a:r>
              <a:rPr lang="en-US" b="1" baseline="30000" dirty="0"/>
              <a:t>st</a:t>
            </a:r>
            <a:r>
              <a:rPr lang="en-US" b="1" dirty="0"/>
              <a:t> Ave</a:t>
            </a:r>
          </a:p>
          <a:p>
            <a:pPr marL="342900" indent="-342900">
              <a:buAutoNum type="arabicPeriod"/>
            </a:pPr>
            <a:r>
              <a:rPr lang="en-US" dirty="0"/>
              <a:t>Madison Ave</a:t>
            </a:r>
          </a:p>
          <a:p>
            <a:pPr marL="342900" indent="-342900">
              <a:buAutoNum type="arabicPeriod"/>
            </a:pPr>
            <a:r>
              <a:rPr lang="en-US" dirty="0"/>
              <a:t>West Houston St</a:t>
            </a:r>
          </a:p>
          <a:p>
            <a:pPr marL="342900" indent="-342900">
              <a:buAutoNum type="arabicPeriod"/>
            </a:pPr>
            <a:r>
              <a:rPr lang="en-US" b="1" dirty="0"/>
              <a:t>3</a:t>
            </a:r>
            <a:r>
              <a:rPr lang="en-US" b="1" baseline="30000" dirty="0"/>
              <a:t>rd</a:t>
            </a:r>
            <a:r>
              <a:rPr lang="en-US" b="1" dirty="0"/>
              <a:t> Ave</a:t>
            </a:r>
          </a:p>
          <a:p>
            <a:pPr marL="342900" indent="-342900">
              <a:buAutoNum type="arabicPeriod"/>
            </a:pPr>
            <a:r>
              <a:rPr lang="en-US" b="1" dirty="0"/>
              <a:t>2</a:t>
            </a:r>
            <a:r>
              <a:rPr lang="en-US" b="1" baseline="30000" dirty="0"/>
              <a:t>nd</a:t>
            </a:r>
            <a:r>
              <a:rPr lang="en-US" b="1" dirty="0"/>
              <a:t> Ave</a:t>
            </a:r>
          </a:p>
        </p:txBody>
      </p:sp>
    </p:spTree>
    <p:extLst>
      <p:ext uri="{BB962C8B-B14F-4D97-AF65-F5344CB8AC3E}">
        <p14:creationId xmlns:p14="http://schemas.microsoft.com/office/powerpoint/2010/main" val="383770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lide14" descr="New York Incident Report1">
            <a:extLst>
              <a:ext uri="{FF2B5EF4-FFF2-40B4-BE49-F238E27FC236}">
                <a16:creationId xmlns:a16="http://schemas.microsoft.com/office/drawing/2014/main" id="{51A205E9-3274-469C-B292-A887512E3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2" name="Picture 1">
            <a:extLst>
              <a:ext uri="{FF2B5EF4-FFF2-40B4-BE49-F238E27FC236}">
                <a16:creationId xmlns:a16="http://schemas.microsoft.com/office/drawing/2014/main" id="{855D908E-B244-4A71-8C06-4E9E333097F3}"/>
              </a:ext>
            </a:extLst>
          </p:cNvPr>
          <p:cNvPicPr>
            <a:picLocks noChangeAspect="1"/>
          </p:cNvPicPr>
          <p:nvPr/>
        </p:nvPicPr>
        <p:blipFill rotWithShape="1">
          <a:blip r:embed="rId3"/>
          <a:srcRect r="1664"/>
          <a:stretch/>
        </p:blipFill>
        <p:spPr>
          <a:xfrm>
            <a:off x="340178" y="1216024"/>
            <a:ext cx="10683422" cy="4571146"/>
          </a:xfrm>
          <a:prstGeom prst="rect">
            <a:avLst/>
          </a:prstGeom>
        </p:spPr>
      </p:pic>
      <p:cxnSp>
        <p:nvCxnSpPr>
          <p:cNvPr id="4" name="Straight Arrow Connector 3">
            <a:extLst>
              <a:ext uri="{FF2B5EF4-FFF2-40B4-BE49-F238E27FC236}">
                <a16:creationId xmlns:a16="http://schemas.microsoft.com/office/drawing/2014/main" id="{4AF0605C-E7E3-49BE-BA57-07F9284BA023}"/>
              </a:ext>
            </a:extLst>
          </p:cNvPr>
          <p:cNvCxnSpPr/>
          <p:nvPr/>
        </p:nvCxnSpPr>
        <p:spPr>
          <a:xfrm>
            <a:off x="2527300" y="3771900"/>
            <a:ext cx="368300"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ECE6667-97ED-400C-A146-0CEC354C219D}"/>
              </a:ext>
            </a:extLst>
          </p:cNvPr>
          <p:cNvCxnSpPr/>
          <p:nvPr/>
        </p:nvCxnSpPr>
        <p:spPr>
          <a:xfrm>
            <a:off x="2527300" y="5092700"/>
            <a:ext cx="368300"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1C1C4F4-CA0D-4C2A-A712-822B6197123D}"/>
              </a:ext>
            </a:extLst>
          </p:cNvPr>
          <p:cNvSpPr/>
          <p:nvPr/>
        </p:nvSpPr>
        <p:spPr>
          <a:xfrm>
            <a:off x="2844800" y="1778000"/>
            <a:ext cx="1866900" cy="35559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D957F8-BA3D-4D55-8F11-7FA35A1DEA07}"/>
              </a:ext>
            </a:extLst>
          </p:cNvPr>
          <p:cNvSpPr txBox="1"/>
          <p:nvPr/>
        </p:nvSpPr>
        <p:spPr>
          <a:xfrm>
            <a:off x="1168400" y="5787170"/>
            <a:ext cx="9499294" cy="923330"/>
          </a:xfrm>
          <a:prstGeom prst="rect">
            <a:avLst/>
          </a:prstGeom>
          <a:noFill/>
        </p:spPr>
        <p:txBody>
          <a:bodyPr wrap="square" rtlCol="0">
            <a:spAutoFit/>
          </a:bodyPr>
          <a:lstStyle/>
          <a:p>
            <a:pPr algn="ctr"/>
            <a:r>
              <a:rPr lang="en-US" dirty="0"/>
              <a:t>On the most dangerous street, we have discovered the most common factors in injured cases. This mean that the NYC Council can address obstructed views and speed violations in the most dangerous areas outside of Brooklyn and Queens</a:t>
            </a:r>
            <a:endParaRPr lang="en-US" b="1" dirty="0"/>
          </a:p>
        </p:txBody>
      </p:sp>
    </p:spTree>
    <p:extLst>
      <p:ext uri="{BB962C8B-B14F-4D97-AF65-F5344CB8AC3E}">
        <p14:creationId xmlns:p14="http://schemas.microsoft.com/office/powerpoint/2010/main" val="3441743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lide14" descr="New York Incident Report1">
            <a:extLst>
              <a:ext uri="{FF2B5EF4-FFF2-40B4-BE49-F238E27FC236}">
                <a16:creationId xmlns:a16="http://schemas.microsoft.com/office/drawing/2014/main" id="{51A205E9-3274-469C-B292-A887512E3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2" name="Picture 1">
            <a:extLst>
              <a:ext uri="{FF2B5EF4-FFF2-40B4-BE49-F238E27FC236}">
                <a16:creationId xmlns:a16="http://schemas.microsoft.com/office/drawing/2014/main" id="{855D908E-B244-4A71-8C06-4E9E333097F3}"/>
              </a:ext>
            </a:extLst>
          </p:cNvPr>
          <p:cNvPicPr>
            <a:picLocks noChangeAspect="1"/>
          </p:cNvPicPr>
          <p:nvPr/>
        </p:nvPicPr>
        <p:blipFill rotWithShape="1">
          <a:blip r:embed="rId3"/>
          <a:srcRect r="1664"/>
          <a:stretch/>
        </p:blipFill>
        <p:spPr>
          <a:xfrm>
            <a:off x="340178" y="1216024"/>
            <a:ext cx="10683422" cy="4571146"/>
          </a:xfrm>
          <a:prstGeom prst="rect">
            <a:avLst/>
          </a:prstGeom>
        </p:spPr>
      </p:pic>
      <p:cxnSp>
        <p:nvCxnSpPr>
          <p:cNvPr id="4" name="Straight Arrow Connector 3">
            <a:extLst>
              <a:ext uri="{FF2B5EF4-FFF2-40B4-BE49-F238E27FC236}">
                <a16:creationId xmlns:a16="http://schemas.microsoft.com/office/drawing/2014/main" id="{4AF0605C-E7E3-49BE-BA57-07F9284BA023}"/>
              </a:ext>
            </a:extLst>
          </p:cNvPr>
          <p:cNvCxnSpPr/>
          <p:nvPr/>
        </p:nvCxnSpPr>
        <p:spPr>
          <a:xfrm>
            <a:off x="2527300" y="3771900"/>
            <a:ext cx="368300"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ECE6667-97ED-400C-A146-0CEC354C219D}"/>
              </a:ext>
            </a:extLst>
          </p:cNvPr>
          <p:cNvCxnSpPr/>
          <p:nvPr/>
        </p:nvCxnSpPr>
        <p:spPr>
          <a:xfrm>
            <a:off x="2527300" y="5092700"/>
            <a:ext cx="368300"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1C1C4F4-CA0D-4C2A-A712-822B6197123D}"/>
              </a:ext>
            </a:extLst>
          </p:cNvPr>
          <p:cNvSpPr/>
          <p:nvPr/>
        </p:nvSpPr>
        <p:spPr>
          <a:xfrm>
            <a:off x="2844800" y="1778000"/>
            <a:ext cx="1866900" cy="35559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D957F8-BA3D-4D55-8F11-7FA35A1DEA07}"/>
              </a:ext>
            </a:extLst>
          </p:cNvPr>
          <p:cNvSpPr txBox="1"/>
          <p:nvPr/>
        </p:nvSpPr>
        <p:spPr>
          <a:xfrm>
            <a:off x="1168400" y="5787170"/>
            <a:ext cx="9499294" cy="923330"/>
          </a:xfrm>
          <a:prstGeom prst="rect">
            <a:avLst/>
          </a:prstGeom>
          <a:noFill/>
        </p:spPr>
        <p:txBody>
          <a:bodyPr wrap="square" rtlCol="0">
            <a:spAutoFit/>
          </a:bodyPr>
          <a:lstStyle/>
          <a:p>
            <a:pPr algn="ctr"/>
            <a:r>
              <a:rPr lang="en-US" dirty="0"/>
              <a:t>On the most dangerous street, we have discovered the most common factors in injured cases. This mean that the NYC Council can address obstructed views and speed violations in the most dangerous areas outside of Brooklyn and Queens</a:t>
            </a:r>
            <a:endParaRPr lang="en-US" b="1" dirty="0"/>
          </a:p>
        </p:txBody>
      </p:sp>
      <p:sp>
        <p:nvSpPr>
          <p:cNvPr id="3" name="Rectangle 2">
            <a:extLst>
              <a:ext uri="{FF2B5EF4-FFF2-40B4-BE49-F238E27FC236}">
                <a16:creationId xmlns:a16="http://schemas.microsoft.com/office/drawing/2014/main" id="{264E8F11-5ACE-4FB2-B108-ECEE09EB3E32}"/>
              </a:ext>
            </a:extLst>
          </p:cNvPr>
          <p:cNvSpPr/>
          <p:nvPr/>
        </p:nvSpPr>
        <p:spPr>
          <a:xfrm>
            <a:off x="177800" y="1216024"/>
            <a:ext cx="11912600" cy="5641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458A19-5016-4731-90D1-375324FC228D}"/>
              </a:ext>
            </a:extLst>
          </p:cNvPr>
          <p:cNvSpPr/>
          <p:nvPr/>
        </p:nvSpPr>
        <p:spPr>
          <a:xfrm>
            <a:off x="5105553" y="1642446"/>
            <a:ext cx="6096000" cy="5068054"/>
          </a:xfrm>
          <a:prstGeom prst="rect">
            <a:avLst/>
          </a:prstGeom>
        </p:spPr>
        <p:txBody>
          <a:bodyPr>
            <a:spAutoFit/>
          </a:bodyPr>
          <a:lstStyle/>
          <a:p>
            <a:pPr>
              <a:spcAft>
                <a:spcPts val="1600"/>
              </a:spcAft>
            </a:pPr>
            <a:r>
              <a:rPr lang="en-US" dirty="0">
                <a:solidFill>
                  <a:srgbClr val="666666"/>
                </a:solidFill>
                <a:latin typeface="Roboto"/>
              </a:rPr>
              <a:t>Forbes magazine reported the following when discussing pedestrian safety:</a:t>
            </a:r>
            <a:endParaRPr lang="en-US" dirty="0"/>
          </a:p>
          <a:p>
            <a:pPr>
              <a:spcAft>
                <a:spcPts val="1600"/>
              </a:spcAft>
            </a:pPr>
            <a:r>
              <a:rPr lang="en-US" dirty="0">
                <a:solidFill>
                  <a:srgbClr val="666666"/>
                </a:solidFill>
                <a:latin typeface="Roboto"/>
              </a:rPr>
              <a:t>“By converting a parking space at the crosswalk to a red painted curb,” </a:t>
            </a:r>
            <a:r>
              <a:rPr lang="en-US" dirty="0">
                <a:solidFill>
                  <a:srgbClr val="009384"/>
                </a:solidFill>
                <a:latin typeface="Roboto"/>
                <a:hlinkClick r:id="rId4"/>
              </a:rPr>
              <a:t>wrote Jose</a:t>
            </a:r>
            <a:r>
              <a:rPr lang="en-US" dirty="0">
                <a:solidFill>
                  <a:srgbClr val="666666"/>
                </a:solidFill>
                <a:latin typeface="Roboto"/>
              </a:rPr>
              <a:t>, “a child or a senior doesn’t have to tiptoe into the street just to be able to see if vehicles are about to enter the intersection. And at the same time, people driving have a clear view of the intersection and can see if someone is waiting to cross.”</a:t>
            </a:r>
            <a:endParaRPr lang="en-US" dirty="0"/>
          </a:p>
          <a:p>
            <a:pPr>
              <a:spcAft>
                <a:spcPts val="1600"/>
              </a:spcAft>
            </a:pPr>
            <a:r>
              <a:rPr lang="en-US" dirty="0">
                <a:solidFill>
                  <a:srgbClr val="666666"/>
                </a:solidFill>
                <a:latin typeface="Roboto"/>
              </a:rPr>
              <a:t>San Francisco has already applied the measure at 80 intersections within the Tenderloin, a notoriously congested neighborhood, as part of an initiative to end traffic deaths by 2024.</a:t>
            </a:r>
            <a:endParaRPr lang="en-US" dirty="0"/>
          </a:p>
          <a:p>
            <a:pPr>
              <a:spcAft>
                <a:spcPts val="1600"/>
              </a:spcAft>
            </a:pPr>
            <a:r>
              <a:rPr lang="en-US" u="sng" dirty="0" err="1">
                <a:solidFill>
                  <a:srgbClr val="009384"/>
                </a:solidFill>
                <a:latin typeface="Roboto"/>
                <a:hlinkClick r:id="rId5"/>
              </a:rPr>
              <a:t>SourceLink</a:t>
            </a:r>
            <a:endParaRPr lang="en-US" dirty="0"/>
          </a:p>
          <a:p>
            <a:br>
              <a:rPr lang="en-US" dirty="0"/>
            </a:br>
            <a:endParaRPr lang="en-US" dirty="0"/>
          </a:p>
        </p:txBody>
      </p:sp>
      <p:pic>
        <p:nvPicPr>
          <p:cNvPr id="9" name="Picture 8">
            <a:extLst>
              <a:ext uri="{FF2B5EF4-FFF2-40B4-BE49-F238E27FC236}">
                <a16:creationId xmlns:a16="http://schemas.microsoft.com/office/drawing/2014/main" id="{B07640F0-9FF5-433A-8A18-85AA725D9DEB}"/>
              </a:ext>
            </a:extLst>
          </p:cNvPr>
          <p:cNvPicPr>
            <a:picLocks noChangeAspect="1"/>
          </p:cNvPicPr>
          <p:nvPr/>
        </p:nvPicPr>
        <p:blipFill>
          <a:blip r:embed="rId6"/>
          <a:stretch>
            <a:fillRect/>
          </a:stretch>
        </p:blipFill>
        <p:spPr>
          <a:xfrm>
            <a:off x="503237" y="1378683"/>
            <a:ext cx="4513263" cy="2824772"/>
          </a:xfrm>
          <a:prstGeom prst="rect">
            <a:avLst/>
          </a:prstGeom>
        </p:spPr>
      </p:pic>
    </p:spTree>
    <p:extLst>
      <p:ext uri="{BB962C8B-B14F-4D97-AF65-F5344CB8AC3E}">
        <p14:creationId xmlns:p14="http://schemas.microsoft.com/office/powerpoint/2010/main" val="274474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lide15" descr="New York Incident Report18">
            <a:extLst>
              <a:ext uri="{FF2B5EF4-FFF2-40B4-BE49-F238E27FC236}">
                <a16:creationId xmlns:a16="http://schemas.microsoft.com/office/drawing/2014/main" id="{9C98B4EF-DEEF-46AA-8A22-4039D949D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Tree>
    <p:extLst>
      <p:ext uri="{BB962C8B-B14F-4D97-AF65-F5344CB8AC3E}">
        <p14:creationId xmlns:p14="http://schemas.microsoft.com/office/powerpoint/2010/main" val="1169433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lide16" descr="New York Incident Report16">
            <a:extLst>
              <a:ext uri="{FF2B5EF4-FFF2-40B4-BE49-F238E27FC236}">
                <a16:creationId xmlns:a16="http://schemas.microsoft.com/office/drawing/2014/main" id="{C7438669-6693-4684-BC8B-C4DC96809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Tree>
    <p:extLst>
      <p:ext uri="{BB962C8B-B14F-4D97-AF65-F5344CB8AC3E}">
        <p14:creationId xmlns:p14="http://schemas.microsoft.com/office/powerpoint/2010/main" val="4038474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lide16" descr="New York Incident Report16">
            <a:extLst>
              <a:ext uri="{FF2B5EF4-FFF2-40B4-BE49-F238E27FC236}">
                <a16:creationId xmlns:a16="http://schemas.microsoft.com/office/drawing/2014/main" id="{C7438669-6693-4684-BC8B-C4DC96809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4098" name="Picture 2">
            <a:extLst>
              <a:ext uri="{FF2B5EF4-FFF2-40B4-BE49-F238E27FC236}">
                <a16:creationId xmlns:a16="http://schemas.microsoft.com/office/drawing/2014/main" id="{5D65B5D5-A0C1-4BB1-BC2D-2D7E14C48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78" y="1309862"/>
            <a:ext cx="11511644" cy="554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New York Incident Report11">
            <a:extLst>
              <a:ext uri="{FF2B5EF4-FFF2-40B4-BE49-F238E27FC236}">
                <a16:creationId xmlns:a16="http://schemas.microsoft.com/office/drawing/2014/main" id="{80C25F07-4AEE-4010-B10B-03453A705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1026" name="Picture 2">
            <a:extLst>
              <a:ext uri="{FF2B5EF4-FFF2-40B4-BE49-F238E27FC236}">
                <a16:creationId xmlns:a16="http://schemas.microsoft.com/office/drawing/2014/main" id="{32561708-B271-41F5-9270-55275610F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106034"/>
            <a:ext cx="8086725" cy="43434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F13493B-176C-44D5-B94D-51F161490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629" y="2806776"/>
            <a:ext cx="8505371" cy="405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New York Incident Report10">
            <a:extLst>
              <a:ext uri="{FF2B5EF4-FFF2-40B4-BE49-F238E27FC236}">
                <a16:creationId xmlns:a16="http://schemas.microsoft.com/office/drawing/2014/main" id="{0C737D8B-6D33-4255-AC74-A23DC7BD9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New York Incident Report17">
            <a:extLst>
              <a:ext uri="{FF2B5EF4-FFF2-40B4-BE49-F238E27FC236}">
                <a16:creationId xmlns:a16="http://schemas.microsoft.com/office/drawing/2014/main" id="{F5028221-9218-4587-9C44-F97E33246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New York Incident Report12">
            <a:extLst>
              <a:ext uri="{FF2B5EF4-FFF2-40B4-BE49-F238E27FC236}">
                <a16:creationId xmlns:a16="http://schemas.microsoft.com/office/drawing/2014/main" id="{845AFABD-05D0-419D-942A-7D2852826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2052" name="Picture 4" descr="Download Choice Car Person Cat - Car Hit Person Drawing PNG Image ...">
            <a:extLst>
              <a:ext uri="{FF2B5EF4-FFF2-40B4-BE49-F238E27FC236}">
                <a16:creationId xmlns:a16="http://schemas.microsoft.com/office/drawing/2014/main" id="{07C14CE5-C6E2-40D8-9A19-16B5015FD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30920">
            <a:off x="2446565" y="2403928"/>
            <a:ext cx="46101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New York Incident Report13">
            <a:extLst>
              <a:ext uri="{FF2B5EF4-FFF2-40B4-BE49-F238E27FC236}">
                <a16:creationId xmlns:a16="http://schemas.microsoft.com/office/drawing/2014/main" id="{B3198890-3E1D-4444-856C-491B03E42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New York Incident Report14">
            <a:extLst>
              <a:ext uri="{FF2B5EF4-FFF2-40B4-BE49-F238E27FC236}">
                <a16:creationId xmlns:a16="http://schemas.microsoft.com/office/drawing/2014/main" id="{7EB9453F-5CD0-463D-8450-1E972F7A0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4" name="Picture 3">
            <a:extLst>
              <a:ext uri="{FF2B5EF4-FFF2-40B4-BE49-F238E27FC236}">
                <a16:creationId xmlns:a16="http://schemas.microsoft.com/office/drawing/2014/main" id="{3B94CFC1-BE32-4BDF-B307-86CF01F75795}"/>
              </a:ext>
            </a:extLst>
          </p:cNvPr>
          <p:cNvPicPr>
            <a:picLocks noChangeAspect="1"/>
          </p:cNvPicPr>
          <p:nvPr/>
        </p:nvPicPr>
        <p:blipFill>
          <a:blip r:embed="rId3"/>
          <a:stretch>
            <a:fillRect/>
          </a:stretch>
        </p:blipFill>
        <p:spPr>
          <a:xfrm>
            <a:off x="340177" y="1270000"/>
            <a:ext cx="10159465" cy="5588000"/>
          </a:xfrm>
          <a:prstGeom prst="rect">
            <a:avLst/>
          </a:prstGeom>
        </p:spPr>
      </p:pic>
      <p:sp>
        <p:nvSpPr>
          <p:cNvPr id="3" name="TextBox 2">
            <a:extLst>
              <a:ext uri="{FF2B5EF4-FFF2-40B4-BE49-F238E27FC236}">
                <a16:creationId xmlns:a16="http://schemas.microsoft.com/office/drawing/2014/main" id="{99488043-95B2-4754-B80A-2FEC6EE72AD0}"/>
              </a:ext>
            </a:extLst>
          </p:cNvPr>
          <p:cNvSpPr txBox="1"/>
          <p:nvPr/>
        </p:nvSpPr>
        <p:spPr>
          <a:xfrm>
            <a:off x="2747120" y="1755676"/>
            <a:ext cx="7752522" cy="2308324"/>
          </a:xfrm>
          <a:prstGeom prst="rect">
            <a:avLst/>
          </a:prstGeom>
          <a:noFill/>
        </p:spPr>
        <p:txBody>
          <a:bodyPr wrap="square" rtlCol="0">
            <a:spAutoFit/>
          </a:bodyPr>
          <a:lstStyle/>
          <a:p>
            <a:pPr algn="ctr"/>
            <a:r>
              <a:rPr lang="en-US" dirty="0"/>
              <a:t>Top 10 causes of the accidents we are analyzing:</a:t>
            </a:r>
          </a:p>
          <a:p>
            <a:pPr algn="ctr"/>
            <a:endParaRPr lang="en-US" dirty="0"/>
          </a:p>
          <a:p>
            <a:pPr marL="342900" indent="-342900">
              <a:buAutoNum type="arabicPeriod"/>
            </a:pPr>
            <a:r>
              <a:rPr lang="en-US" dirty="0"/>
              <a:t>Traffic Control Disregard</a:t>
            </a:r>
          </a:p>
          <a:p>
            <a:pPr marL="342900" indent="-342900">
              <a:buAutoNum type="arabicPeriod"/>
            </a:pPr>
            <a:r>
              <a:rPr lang="en-US" dirty="0"/>
              <a:t>Unsafe Speed</a:t>
            </a:r>
          </a:p>
          <a:p>
            <a:pPr marL="342900" indent="-342900">
              <a:buAutoNum type="arabicPeriod"/>
            </a:pPr>
            <a:r>
              <a:rPr lang="en-US" dirty="0"/>
              <a:t>Alcohol Involvement</a:t>
            </a:r>
          </a:p>
          <a:p>
            <a:endParaRPr lang="en-US" dirty="0"/>
          </a:p>
          <a:p>
            <a:pPr algn="ctr"/>
            <a:r>
              <a:rPr lang="en-US" dirty="0"/>
              <a:t>Top 3 causes are punishable by law, but what should our main concern be?</a:t>
            </a:r>
          </a:p>
          <a:p>
            <a:pPr marL="342900" indent="-342900">
              <a:buAutoNum type="arabicPeriod"/>
            </a:pPr>
            <a:endParaRPr lang="en-US" dirty="0"/>
          </a:p>
        </p:txBody>
      </p:sp>
    </p:spTree>
    <p:extLst>
      <p:ext uri="{BB962C8B-B14F-4D97-AF65-F5344CB8AC3E}">
        <p14:creationId xmlns:p14="http://schemas.microsoft.com/office/powerpoint/2010/main" val="321826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New York Incident Report19">
            <a:extLst>
              <a:ext uri="{FF2B5EF4-FFF2-40B4-BE49-F238E27FC236}">
                <a16:creationId xmlns:a16="http://schemas.microsoft.com/office/drawing/2014/main" id="{A709A45D-B3B3-494D-AFD3-D634EC456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pic>
        <p:nvPicPr>
          <p:cNvPr id="4" name="Picture 3">
            <a:extLst>
              <a:ext uri="{FF2B5EF4-FFF2-40B4-BE49-F238E27FC236}">
                <a16:creationId xmlns:a16="http://schemas.microsoft.com/office/drawing/2014/main" id="{89F5BAD0-5359-414B-8ACD-722DA7B2DD76}"/>
              </a:ext>
            </a:extLst>
          </p:cNvPr>
          <p:cNvPicPr>
            <a:picLocks noChangeAspect="1"/>
          </p:cNvPicPr>
          <p:nvPr/>
        </p:nvPicPr>
        <p:blipFill>
          <a:blip r:embed="rId3"/>
          <a:stretch>
            <a:fillRect/>
          </a:stretch>
        </p:blipFill>
        <p:spPr>
          <a:xfrm>
            <a:off x="340177" y="1270000"/>
            <a:ext cx="10159465" cy="5588000"/>
          </a:xfrm>
          <a:prstGeom prst="rect">
            <a:avLst/>
          </a:prstGeom>
        </p:spPr>
      </p:pic>
      <p:sp>
        <p:nvSpPr>
          <p:cNvPr id="3" name="TextBox 2">
            <a:extLst>
              <a:ext uri="{FF2B5EF4-FFF2-40B4-BE49-F238E27FC236}">
                <a16:creationId xmlns:a16="http://schemas.microsoft.com/office/drawing/2014/main" id="{53504D97-4295-4976-AB6F-E2E007A3388F}"/>
              </a:ext>
            </a:extLst>
          </p:cNvPr>
          <p:cNvSpPr txBox="1"/>
          <p:nvPr/>
        </p:nvSpPr>
        <p:spPr>
          <a:xfrm>
            <a:off x="2747121" y="1755676"/>
            <a:ext cx="7752522" cy="2308324"/>
          </a:xfrm>
          <a:prstGeom prst="rect">
            <a:avLst/>
          </a:prstGeom>
          <a:noFill/>
        </p:spPr>
        <p:txBody>
          <a:bodyPr wrap="square" rtlCol="0">
            <a:spAutoFit/>
          </a:bodyPr>
          <a:lstStyle/>
          <a:p>
            <a:pPr algn="ctr"/>
            <a:r>
              <a:rPr lang="en-US" dirty="0"/>
              <a:t>Top 10 causes of the accidents we are analyzing:</a:t>
            </a:r>
          </a:p>
          <a:p>
            <a:pPr algn="ctr"/>
            <a:endParaRPr lang="en-US" dirty="0"/>
          </a:p>
          <a:p>
            <a:pPr marL="342900" indent="-342900">
              <a:buAutoNum type="arabicPeriod"/>
            </a:pPr>
            <a:r>
              <a:rPr lang="en-US" dirty="0"/>
              <a:t>Traffic Control Disregard</a:t>
            </a:r>
          </a:p>
          <a:p>
            <a:pPr marL="342900" indent="-342900">
              <a:buAutoNum type="arabicPeriod"/>
            </a:pPr>
            <a:r>
              <a:rPr lang="en-US" b="1" dirty="0"/>
              <a:t>Unsafe Speed</a:t>
            </a:r>
          </a:p>
          <a:p>
            <a:pPr marL="342900" indent="-342900">
              <a:buAutoNum type="arabicPeriod"/>
            </a:pPr>
            <a:r>
              <a:rPr lang="en-US" dirty="0"/>
              <a:t>Alcohol Involvement</a:t>
            </a:r>
          </a:p>
          <a:p>
            <a:endParaRPr lang="en-US" dirty="0"/>
          </a:p>
          <a:p>
            <a:pPr algn="ctr"/>
            <a:r>
              <a:rPr lang="en-US" dirty="0"/>
              <a:t>Speed violations are abnormally fatal to pedestrians</a:t>
            </a:r>
          </a:p>
          <a:p>
            <a:pPr marL="342900" indent="-342900">
              <a:buAutoNum type="arabicPeriod"/>
            </a:pPr>
            <a:endParaRPr lang="en-US" dirty="0"/>
          </a:p>
        </p:txBody>
      </p:sp>
    </p:spTree>
    <p:extLst>
      <p:ext uri="{BB962C8B-B14F-4D97-AF65-F5344CB8AC3E}">
        <p14:creationId xmlns:p14="http://schemas.microsoft.com/office/powerpoint/2010/main" val="32298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New York Incident Report20">
            <a:extLst>
              <a:ext uri="{FF2B5EF4-FFF2-40B4-BE49-F238E27FC236}">
                <a16:creationId xmlns:a16="http://schemas.microsoft.com/office/drawing/2014/main" id="{69DF2A3A-FA21-40F6-8A93-CAAE236EE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78" y="0"/>
            <a:ext cx="11511644" cy="6858000"/>
          </a:xfrm>
          <a:prstGeom prst="rect">
            <a:avLst/>
          </a:prstGeom>
        </p:spPr>
      </p:pic>
      <p:sp>
        <p:nvSpPr>
          <p:cNvPr id="3" name="TextBox 2">
            <a:extLst>
              <a:ext uri="{FF2B5EF4-FFF2-40B4-BE49-F238E27FC236}">
                <a16:creationId xmlns:a16="http://schemas.microsoft.com/office/drawing/2014/main" id="{FCEF3500-D8FA-44D7-9823-BD5460EDAE60}"/>
              </a:ext>
            </a:extLst>
          </p:cNvPr>
          <p:cNvSpPr txBox="1"/>
          <p:nvPr/>
        </p:nvSpPr>
        <p:spPr>
          <a:xfrm>
            <a:off x="642730" y="2690191"/>
            <a:ext cx="4272170" cy="1477328"/>
          </a:xfrm>
          <a:prstGeom prst="rect">
            <a:avLst/>
          </a:prstGeom>
          <a:noFill/>
        </p:spPr>
        <p:txBody>
          <a:bodyPr wrap="square" rtlCol="0">
            <a:spAutoFit/>
          </a:bodyPr>
          <a:lstStyle/>
          <a:p>
            <a:pPr algn="ctr"/>
            <a:r>
              <a:rPr lang="en-US" dirty="0"/>
              <a:t>Where are these deathly violations happening within Brooklyn and Queens?</a:t>
            </a:r>
          </a:p>
          <a:p>
            <a:pPr algn="ctr"/>
            <a:r>
              <a:rPr lang="en-US" b="1" dirty="0"/>
              <a:t>Zip Code 11207</a:t>
            </a:r>
          </a:p>
          <a:p>
            <a:pPr algn="ctr"/>
            <a:endParaRPr lang="en-US" dirty="0"/>
          </a:p>
          <a:p>
            <a:pPr marL="342900" indent="-342900">
              <a:buAutoNum type="arabicPeriod"/>
            </a:pPr>
            <a:endParaRPr lang="en-US" dirty="0"/>
          </a:p>
        </p:txBody>
      </p:sp>
    </p:spTree>
    <p:extLst>
      <p:ext uri="{BB962C8B-B14F-4D97-AF65-F5344CB8AC3E}">
        <p14:creationId xmlns:p14="http://schemas.microsoft.com/office/powerpoint/2010/main" val="1211807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366</Words>
  <Application>Microsoft Office PowerPoint</Application>
  <PresentationFormat>Widescreen</PresentationFormat>
  <Paragraphs>42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NYC_Report2</dc:title>
  <dc:creator/>
  <cp:lastModifiedBy>Madison Coolidge</cp:lastModifiedBy>
  <cp:revision>6</cp:revision>
  <dcterms:created xsi:type="dcterms:W3CDTF">2020-04-28T00:17:04Z</dcterms:created>
  <dcterms:modified xsi:type="dcterms:W3CDTF">2020-04-28T01:04:39Z</dcterms:modified>
</cp:coreProperties>
</file>